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70" r:id="rId3"/>
    <p:sldId id="271" r:id="rId4"/>
    <p:sldId id="272" r:id="rId5"/>
    <p:sldId id="287" r:id="rId6"/>
    <p:sldId id="273" r:id="rId7"/>
    <p:sldId id="274" r:id="rId8"/>
    <p:sldId id="275" r:id="rId9"/>
    <p:sldId id="276" r:id="rId10"/>
    <p:sldId id="277" r:id="rId11"/>
    <p:sldId id="278" r:id="rId12"/>
    <p:sldId id="280" r:id="rId13"/>
    <p:sldId id="293" r:id="rId14"/>
    <p:sldId id="294" r:id="rId15"/>
    <p:sldId id="279" r:id="rId16"/>
    <p:sldId id="282" r:id="rId17"/>
    <p:sldId id="284" r:id="rId18"/>
    <p:sldId id="283" r:id="rId19"/>
    <p:sldId id="286" r:id="rId20"/>
    <p:sldId id="288" r:id="rId21"/>
    <p:sldId id="289" r:id="rId22"/>
    <p:sldId id="290" r:id="rId23"/>
    <p:sldId id="291" r:id="rId24"/>
    <p:sldId id="292" r:id="rId25"/>
    <p:sldId id="295" r:id="rId26"/>
    <p:sldId id="296" r:id="rId27"/>
    <p:sldId id="297" r:id="rId28"/>
    <p:sldId id="298" r:id="rId29"/>
    <p:sldId id="299" r:id="rId30"/>
    <p:sldId id="301" r:id="rId31"/>
    <p:sldId id="302" r:id="rId32"/>
    <p:sldId id="303" r:id="rId33"/>
    <p:sldId id="304" r:id="rId34"/>
    <p:sldId id="285" r:id="rId35"/>
    <p:sldId id="281" r:id="rId36"/>
    <p:sldId id="30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366921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1147152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63130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3870716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57304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2964310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3607016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3491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386504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2C1348-0DE1-45CC-A12A-7ED41200ED72}"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374613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2C1348-0DE1-45CC-A12A-7ED41200ED72}" type="datetimeFigureOut">
              <a:rPr lang="en-US" smtClean="0"/>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388562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2C1348-0DE1-45CC-A12A-7ED41200ED72}" type="datetimeFigureOut">
              <a:rPr lang="en-US" smtClean="0"/>
              <a:t>10/20/2020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403888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2C1348-0DE1-45CC-A12A-7ED41200ED72}" type="datetimeFigureOut">
              <a:rPr lang="en-US" smtClean="0"/>
              <a:t>10/20/2020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38792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C1348-0DE1-45CC-A12A-7ED41200ED72}" type="datetimeFigureOut">
              <a:rPr lang="en-US" smtClean="0"/>
              <a:t>10/20/2020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858504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2C1348-0DE1-45CC-A12A-7ED41200ED72}" type="datetimeFigureOut">
              <a:rPr lang="en-US" smtClean="0"/>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32ED25-53C9-4C1D-A73A-C9BB1B16F7F6}" type="slidenum">
              <a:rPr lang="en-US" smtClean="0"/>
              <a:t>‹#›</a:t>
            </a:fld>
            <a:endParaRPr lang="en-US"/>
          </a:p>
        </p:txBody>
      </p:sp>
    </p:spTree>
    <p:extLst>
      <p:ext uri="{BB962C8B-B14F-4D97-AF65-F5344CB8AC3E}">
        <p14:creationId xmlns:p14="http://schemas.microsoft.com/office/powerpoint/2010/main" val="1821249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32ED25-53C9-4C1D-A73A-C9BB1B16F7F6}" type="slidenum">
              <a:rPr lang="en-US" smtClean="0"/>
              <a:t>‹#›</a:t>
            </a:fld>
            <a:endParaRPr lang="en-US"/>
          </a:p>
        </p:txBody>
      </p:sp>
      <p:sp>
        <p:nvSpPr>
          <p:cNvPr id="5" name="Date Placeholder 4"/>
          <p:cNvSpPr>
            <a:spLocks noGrp="1"/>
          </p:cNvSpPr>
          <p:nvPr>
            <p:ph type="dt" sz="half" idx="10"/>
          </p:nvPr>
        </p:nvSpPr>
        <p:spPr/>
        <p:txBody>
          <a:bodyPr/>
          <a:lstStyle/>
          <a:p>
            <a:fld id="{3C2C1348-0DE1-45CC-A12A-7ED41200ED72}" type="datetimeFigureOut">
              <a:rPr lang="en-US" smtClean="0"/>
              <a:t>10/20/2020</a:t>
            </a:fld>
            <a:endParaRPr lang="en-US"/>
          </a:p>
        </p:txBody>
      </p:sp>
    </p:spTree>
    <p:extLst>
      <p:ext uri="{BB962C8B-B14F-4D97-AF65-F5344CB8AC3E}">
        <p14:creationId xmlns:p14="http://schemas.microsoft.com/office/powerpoint/2010/main" val="3788618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2C1348-0DE1-45CC-A12A-7ED41200ED72}" type="datetimeFigureOut">
              <a:rPr lang="en-US" smtClean="0"/>
              <a:t>10/20/2020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232ED25-53C9-4C1D-A73A-C9BB1B16F7F6}" type="slidenum">
              <a:rPr lang="en-US" smtClean="0"/>
              <a:t>‹#›</a:t>
            </a:fld>
            <a:endParaRPr lang="en-US"/>
          </a:p>
        </p:txBody>
      </p:sp>
    </p:spTree>
    <p:extLst>
      <p:ext uri="{BB962C8B-B14F-4D97-AF65-F5344CB8AC3E}">
        <p14:creationId xmlns:p14="http://schemas.microsoft.com/office/powerpoint/2010/main" val="413800901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www.techydiy.org/how-to-connect-an-i2c-lcd-display-to-an-arduino-uno/" TargetMode="External"/><Relationship Id="rId3" Type="http://schemas.openxmlformats.org/officeDocument/2006/relationships/hyperlink" Target="https://howtomechatronics.com/tutorials/arduino/ultrasonic-sensor-hc-sr04/" TargetMode="External"/><Relationship Id="rId7" Type="http://schemas.openxmlformats.org/officeDocument/2006/relationships/hyperlink" Target="https://github.com/fmalpartida/New-LiquidCrystal" TargetMode="External"/><Relationship Id="rId2" Type="http://schemas.openxmlformats.org/officeDocument/2006/relationships/hyperlink" Target="https://components101.com/ultrasonic-sensor-working-pinout-datasheet" TargetMode="External"/><Relationship Id="rId1" Type="http://schemas.openxmlformats.org/officeDocument/2006/relationships/slideLayout" Target="../slideLayouts/slideLayout2.xml"/><Relationship Id="rId6" Type="http://schemas.openxmlformats.org/officeDocument/2006/relationships/hyperlink" Target="https://www.youtube.com/watch?v=xVC0X_PE_XE" TargetMode="External"/><Relationship Id="rId5" Type="http://schemas.openxmlformats.org/officeDocument/2006/relationships/hyperlink" Target="https://learn.sparkfun.com/tutorials/mlx90614-ir-thermometer-hookup-guide/all" TargetMode="External"/><Relationship Id="rId4" Type="http://schemas.openxmlformats.org/officeDocument/2006/relationships/hyperlink" Target="https://www.youtube.com/watch?v=ZejQOX69K5M" TargetMode="External"/><Relationship Id="rId9" Type="http://schemas.openxmlformats.org/officeDocument/2006/relationships/hyperlink" Target="https://www.programmingelectronics.com/an-easy-way-to-make-noise-with-arduino-using-ton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I7IFsQ4tQU8&amp;t=174s" TargetMode="External"/><Relationship Id="rId2" Type="http://schemas.openxmlformats.org/officeDocument/2006/relationships/hyperlink" Target="https://howtomechatronics.com/tutorials/arduino/arduino-dc-motor-control-tutorial-l298n-pwm-h-bridge/" TargetMode="External"/><Relationship Id="rId1" Type="http://schemas.openxmlformats.org/officeDocument/2006/relationships/slideLayout" Target="../slideLayouts/slideLayout2.xml"/><Relationship Id="rId4" Type="http://schemas.openxmlformats.org/officeDocument/2006/relationships/hyperlink" Target="https://randomnerdtutorials.com/installing-the-esp32-board-in-arduino-ide-windows-instructio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7F90-89AF-4F84-9BD6-437C0BAA8464}"/>
              </a:ext>
            </a:extLst>
          </p:cNvPr>
          <p:cNvSpPr>
            <a:spLocks noGrp="1"/>
          </p:cNvSpPr>
          <p:nvPr>
            <p:ph type="ctrTitle"/>
          </p:nvPr>
        </p:nvSpPr>
        <p:spPr>
          <a:xfrm>
            <a:off x="1507067" y="1710268"/>
            <a:ext cx="8564586" cy="1987089"/>
          </a:xfrm>
        </p:spPr>
        <p:txBody>
          <a:bodyPr/>
          <a:lstStyle/>
          <a:p>
            <a:pPr algn="l"/>
            <a:r>
              <a:rPr lang="en-US" sz="3600" cap="all" dirty="0"/>
              <a:t>EMBEDDED SYSTEM DESIGN PROJECT</a:t>
            </a:r>
            <a:br>
              <a:rPr lang="en-US" sz="3600" cap="all" dirty="0"/>
            </a:br>
            <a:r>
              <a:rPr lang="en-US" sz="3600" dirty="0"/>
              <a:t>ESE-4009</a:t>
            </a:r>
            <a:br>
              <a:rPr lang="en-US" sz="3600" dirty="0"/>
            </a:br>
            <a:r>
              <a:rPr lang="en-US" sz="3600" dirty="0"/>
              <a:t>TESTING THE HARDWARE COMPONENTS</a:t>
            </a:r>
          </a:p>
        </p:txBody>
      </p:sp>
      <p:sp>
        <p:nvSpPr>
          <p:cNvPr id="3" name="Subtitle 2">
            <a:extLst>
              <a:ext uri="{FF2B5EF4-FFF2-40B4-BE49-F238E27FC236}">
                <a16:creationId xmlns:a16="http://schemas.microsoft.com/office/drawing/2014/main" id="{A0F7F770-E0E2-4591-82A0-D70D9DFF0AC8}"/>
              </a:ext>
            </a:extLst>
          </p:cNvPr>
          <p:cNvSpPr>
            <a:spLocks noGrp="1"/>
          </p:cNvSpPr>
          <p:nvPr>
            <p:ph type="subTitle" idx="1"/>
          </p:nvPr>
        </p:nvSpPr>
        <p:spPr>
          <a:xfrm>
            <a:off x="1507067" y="4050833"/>
            <a:ext cx="7766936" cy="1660854"/>
          </a:xfrm>
        </p:spPr>
        <p:txBody>
          <a:bodyPr/>
          <a:lstStyle/>
          <a:p>
            <a:pPr algn="l"/>
            <a:r>
              <a:rPr lang="en-CA" dirty="0"/>
              <a:t>                                                                  Submitted by:-</a:t>
            </a:r>
          </a:p>
          <a:p>
            <a:pPr algn="l"/>
            <a:r>
              <a:rPr lang="en-CA" dirty="0"/>
              <a:t>                                                                  Gurdeep Singh (C0751603)</a:t>
            </a:r>
          </a:p>
          <a:p>
            <a:pPr algn="l"/>
            <a:r>
              <a:rPr lang="en-CA" dirty="0"/>
              <a:t>                                                                  EMBT 4th SEM</a:t>
            </a:r>
          </a:p>
          <a:p>
            <a:endParaRPr lang="en-US" dirty="0"/>
          </a:p>
        </p:txBody>
      </p:sp>
    </p:spTree>
    <p:extLst>
      <p:ext uri="{BB962C8B-B14F-4D97-AF65-F5344CB8AC3E}">
        <p14:creationId xmlns:p14="http://schemas.microsoft.com/office/powerpoint/2010/main" val="2581394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2E34438-6F0A-4D4E-9755-94A4E244BE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595" y="1131994"/>
            <a:ext cx="8160687" cy="4590386"/>
          </a:xfrm>
          <a:prstGeom prst="rect">
            <a:avLst/>
          </a:prstGeom>
        </p:spPr>
      </p:pic>
    </p:spTree>
    <p:extLst>
      <p:ext uri="{BB962C8B-B14F-4D97-AF65-F5344CB8AC3E}">
        <p14:creationId xmlns:p14="http://schemas.microsoft.com/office/powerpoint/2010/main" val="3044210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1C216FEE-C883-4008-8CA3-3834AA387F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595" y="1131994"/>
            <a:ext cx="8160687" cy="4590386"/>
          </a:xfrm>
          <a:prstGeom prst="rect">
            <a:avLst/>
          </a:prstGeom>
        </p:spPr>
      </p:pic>
    </p:spTree>
    <p:extLst>
      <p:ext uri="{BB962C8B-B14F-4D97-AF65-F5344CB8AC3E}">
        <p14:creationId xmlns:p14="http://schemas.microsoft.com/office/powerpoint/2010/main" val="1322362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E7DA-542B-43E9-8EB9-BEABA7F5A426}"/>
              </a:ext>
            </a:extLst>
          </p:cNvPr>
          <p:cNvSpPr>
            <a:spLocks noGrp="1"/>
          </p:cNvSpPr>
          <p:nvPr>
            <p:ph type="title"/>
          </p:nvPr>
        </p:nvSpPr>
        <p:spPr/>
        <p:txBody>
          <a:bodyPr/>
          <a:lstStyle/>
          <a:p>
            <a:r>
              <a:rPr lang="en-US" dirty="0"/>
              <a:t>Arduino UNO</a:t>
            </a:r>
          </a:p>
        </p:txBody>
      </p:sp>
      <p:pic>
        <p:nvPicPr>
          <p:cNvPr id="5" name="Content Placeholder 4" descr="A circuit board&#10;&#10;Description automatically generated">
            <a:extLst>
              <a:ext uri="{FF2B5EF4-FFF2-40B4-BE49-F238E27FC236}">
                <a16:creationId xmlns:a16="http://schemas.microsoft.com/office/drawing/2014/main" id="{F20EE7EE-A7A0-4081-84D6-C8AB137354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2695" y="1828800"/>
            <a:ext cx="5430129" cy="4135901"/>
          </a:xfrm>
        </p:spPr>
      </p:pic>
    </p:spTree>
    <p:extLst>
      <p:ext uri="{BB962C8B-B14F-4D97-AF65-F5344CB8AC3E}">
        <p14:creationId xmlns:p14="http://schemas.microsoft.com/office/powerpoint/2010/main" val="3643523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6CC38-343A-455D-8BB1-34AC57FFB972}"/>
              </a:ext>
            </a:extLst>
          </p:cNvPr>
          <p:cNvSpPr>
            <a:spLocks noGrp="1"/>
          </p:cNvSpPr>
          <p:nvPr>
            <p:ph idx="1"/>
          </p:nvPr>
        </p:nvSpPr>
        <p:spPr>
          <a:xfrm>
            <a:off x="677334" y="858129"/>
            <a:ext cx="8596668" cy="5183234"/>
          </a:xfrm>
        </p:spPr>
        <p:txBody>
          <a:bodyPr/>
          <a:lstStyle/>
          <a:p>
            <a:r>
              <a:rPr lang="en-US" dirty="0"/>
              <a:t>The Arduino integrated development environment is a cross platform application which supports various operating system including Windows and Linux.</a:t>
            </a:r>
          </a:p>
          <a:p>
            <a:r>
              <a:rPr lang="en-US" dirty="0"/>
              <a:t> It is used to write programs written in C or C++ programming languages and upload these programs to Arduino compatible boards. </a:t>
            </a:r>
          </a:p>
          <a:p>
            <a:r>
              <a:rPr lang="en-US" dirty="0"/>
              <a:t> The source code for the IDE is released under the GNU General Public License, version 2.</a:t>
            </a:r>
          </a:p>
          <a:p>
            <a:r>
              <a:rPr lang="en-US" dirty="0"/>
              <a:t> The Arduino IDE supports the languages C and C++ using special rules of code structuring. </a:t>
            </a:r>
          </a:p>
          <a:p>
            <a:r>
              <a:rPr lang="en-US" dirty="0"/>
              <a:t>With the rising popularity of Arduino as a software platform, other vendors started to implement custom open source compilers and tools that can build and upload sketches to other microcontrollers that are not supported by Arduino's official line of microcontrollers.</a:t>
            </a:r>
          </a:p>
          <a:p>
            <a:endParaRPr lang="en-US" dirty="0"/>
          </a:p>
        </p:txBody>
      </p:sp>
    </p:spTree>
    <p:extLst>
      <p:ext uri="{BB962C8B-B14F-4D97-AF65-F5344CB8AC3E}">
        <p14:creationId xmlns:p14="http://schemas.microsoft.com/office/powerpoint/2010/main" val="26794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C68B7D-E464-42B2-8E72-1F10E0C8CD5B}"/>
              </a:ext>
            </a:extLst>
          </p:cNvPr>
          <p:cNvSpPr>
            <a:spLocks noGrp="1"/>
          </p:cNvSpPr>
          <p:nvPr>
            <p:ph idx="1"/>
          </p:nvPr>
        </p:nvSpPr>
        <p:spPr>
          <a:xfrm>
            <a:off x="677334" y="422031"/>
            <a:ext cx="8596668" cy="5619331"/>
          </a:xfrm>
        </p:spPr>
        <p:txBody>
          <a:bodyPr/>
          <a:lstStyle/>
          <a:p>
            <a:r>
              <a:rPr lang="en-US" dirty="0"/>
              <a:t>Features:</a:t>
            </a:r>
          </a:p>
          <a:p>
            <a:pPr lvl="2"/>
            <a:r>
              <a:rPr lang="en-US" sz="1800" dirty="0"/>
              <a:t>It is an open source software that is mainly used for writing and compiling the code into the Arduino Module.</a:t>
            </a:r>
          </a:p>
          <a:p>
            <a:pPr lvl="2"/>
            <a:r>
              <a:rPr lang="en-US" sz="1800" dirty="0"/>
              <a:t>Arduino boards can read analog or digital input signals from different sensors and turn it into an output such as activating a motor, turning LED on/off, connect to the cloud and many other actions.</a:t>
            </a:r>
          </a:p>
          <a:p>
            <a:pPr lvl="2"/>
            <a:r>
              <a:rPr lang="en-US" sz="1800" dirty="0"/>
              <a:t>We can control our board functions by sending a set of instructions to the microcontroller on the board via Arduino IDE.</a:t>
            </a:r>
          </a:p>
          <a:p>
            <a:pPr lvl="2"/>
            <a:r>
              <a:rPr lang="en-US" sz="1800" dirty="0"/>
              <a:t>The Arduino IDE uses a simplified version of C or C++, making it easier to learn to program. It consists of void setup() and void loop() part</a:t>
            </a:r>
          </a:p>
          <a:p>
            <a:pPr lvl="2">
              <a:lnSpc>
                <a:spcPct val="107000"/>
              </a:lnSpc>
              <a:spcBef>
                <a:spcPts val="0"/>
              </a:spcBef>
            </a:pPr>
            <a:r>
              <a:rPr lang="en-US" sz="18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In void setup() code will only run once and that will be at the beginning of our program.</a:t>
            </a:r>
            <a:endParaRPr lang="en-US" sz="1800" dirty="0">
              <a:solidFill>
                <a:srgbClr val="000000"/>
              </a:solidFill>
              <a:latin typeface="Calibri" panose="020F0502020204030204" pitchFamily="34" charset="0"/>
              <a:ea typeface="Calibri" panose="020F0502020204030204" pitchFamily="34" charset="0"/>
            </a:endParaRPr>
          </a:p>
          <a:p>
            <a:pPr lvl="2">
              <a:lnSpc>
                <a:spcPct val="107000"/>
              </a:lnSpc>
              <a:spcBef>
                <a:spcPts val="0"/>
              </a:spcBef>
            </a:pPr>
            <a:r>
              <a:rPr lang="en-US" sz="18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In void loop() code will repeat over and over again.</a:t>
            </a:r>
            <a:endParaRPr lang="en-US" sz="1800" dirty="0">
              <a:solidFill>
                <a:srgbClr val="000000"/>
              </a:solidFill>
              <a:latin typeface="Calibri" panose="020F0502020204030204" pitchFamily="34" charset="0"/>
              <a:ea typeface="Calibri" panose="020F0502020204030204" pitchFamily="34" charset="0"/>
            </a:endParaRPr>
          </a:p>
          <a:p>
            <a:pPr lvl="2">
              <a:lnSpc>
                <a:spcPct val="107000"/>
              </a:lnSpc>
              <a:spcBef>
                <a:spcPts val="0"/>
              </a:spcBef>
              <a:spcAft>
                <a:spcPts val="800"/>
              </a:spcAft>
            </a:pPr>
            <a:r>
              <a:rPr lang="en-US" sz="1800" dirty="0">
                <a:solidFill>
                  <a:srgbClr val="000000"/>
                </a:solidFill>
                <a:latin typeface="Times New Roman" panose="02020603050405020304" pitchFamily="18" charset="0"/>
                <a:ea typeface="Times New Roman" panose="02020603050405020304" pitchFamily="18" charset="0"/>
                <a:cs typeface="Calibri" panose="020F0502020204030204" pitchFamily="34" charset="0"/>
              </a:rPr>
              <a:t>The main code, also known as a sketch, created on the IDE platform will ultimately generate a Hex File which is then transferred and uploaded in the controller on the board.</a:t>
            </a:r>
            <a:endParaRPr lang="en-US" sz="1800" dirty="0">
              <a:solidFill>
                <a:srgbClr val="000000"/>
              </a:solidFill>
              <a:latin typeface="Calibri" panose="020F0502020204030204" pitchFamily="34" charset="0"/>
              <a:ea typeface="Calibri" panose="020F0502020204030204" pitchFamily="34" charset="0"/>
            </a:endParaRPr>
          </a:p>
          <a:p>
            <a:pPr lvl="2"/>
            <a:endParaRPr lang="en-US" sz="1800" dirty="0"/>
          </a:p>
          <a:p>
            <a:endParaRPr lang="en-US" dirty="0"/>
          </a:p>
        </p:txBody>
      </p:sp>
    </p:spTree>
    <p:extLst>
      <p:ext uri="{BB962C8B-B14F-4D97-AF65-F5344CB8AC3E}">
        <p14:creationId xmlns:p14="http://schemas.microsoft.com/office/powerpoint/2010/main" val="26500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A031A90-3281-4F93-B442-ADBA7A566769}"/>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a:t>Ultrasonic sensor</a:t>
            </a:r>
          </a:p>
        </p:txBody>
      </p:sp>
      <p:sp>
        <p:nvSpPr>
          <p:cNvPr id="22" name="Isosceles Triangle 21">
            <a:extLst>
              <a:ext uri="{FF2B5EF4-FFF2-40B4-BE49-F238E27FC236}">
                <a16:creationId xmlns:a16="http://schemas.microsoft.com/office/drawing/2014/main" id="{DC99427B-A97E-40A3-B1FD-4557346C6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indoor, table, sitting, computer&#10;&#10;Description automatically generated">
            <a:extLst>
              <a:ext uri="{FF2B5EF4-FFF2-40B4-BE49-F238E27FC236}">
                <a16:creationId xmlns:a16="http://schemas.microsoft.com/office/drawing/2014/main" id="{D4D2AF7E-CB02-437C-AC89-A3C421F2A2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860872" y="1807231"/>
            <a:ext cx="4335340" cy="3251505"/>
          </a:xfrm>
          <a:prstGeom prst="rect">
            <a:avLst/>
          </a:prstGeom>
        </p:spPr>
      </p:pic>
    </p:spTree>
    <p:extLst>
      <p:ext uri="{BB962C8B-B14F-4D97-AF65-F5344CB8AC3E}">
        <p14:creationId xmlns:p14="http://schemas.microsoft.com/office/powerpoint/2010/main" val="327064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B9A378-A648-4E87-9682-170CDF06FA00}"/>
              </a:ext>
            </a:extLst>
          </p:cNvPr>
          <p:cNvSpPr>
            <a:spLocks noGrp="1"/>
          </p:cNvSpPr>
          <p:nvPr>
            <p:ph idx="1"/>
          </p:nvPr>
        </p:nvSpPr>
        <p:spPr>
          <a:xfrm>
            <a:off x="677334" y="492369"/>
            <a:ext cx="8596668" cy="5548993"/>
          </a:xfrm>
        </p:spPr>
        <p:txBody>
          <a:bodyPr/>
          <a:lstStyle/>
          <a:p>
            <a:r>
              <a:rPr lang="en-US" dirty="0"/>
              <a:t>Ultrasonic ranging module HC - SR04 provides 2cm - 400cm non-contact</a:t>
            </a:r>
          </a:p>
          <a:p>
            <a:pPr marL="0" indent="0">
              <a:buNone/>
            </a:pPr>
            <a:r>
              <a:rPr lang="en-US" dirty="0"/>
              <a:t>     measurement function, the ranging accuracy can reach to 3mm. </a:t>
            </a:r>
          </a:p>
          <a:p>
            <a:r>
              <a:rPr lang="en-US" dirty="0"/>
              <a:t>The modules includes ultrasonic transmitters, receiver and control circuit.</a:t>
            </a:r>
          </a:p>
          <a:p>
            <a:r>
              <a:rPr lang="en-US" dirty="0"/>
              <a:t>The basic principle of work:</a:t>
            </a:r>
          </a:p>
          <a:p>
            <a:pPr marL="0" indent="0">
              <a:buNone/>
            </a:pPr>
            <a:r>
              <a:rPr lang="en-US" dirty="0"/>
              <a:t>     (1) Using IO trigger for at least 10us high level signal</a:t>
            </a:r>
          </a:p>
          <a:p>
            <a:pPr marL="0" indent="0">
              <a:buNone/>
            </a:pPr>
            <a:r>
              <a:rPr lang="en-US" dirty="0"/>
              <a:t>     (2) The Module automatically sends eight 40 kHz and detect whether there </a:t>
            </a:r>
          </a:p>
          <a:p>
            <a:pPr marL="0" indent="0">
              <a:buNone/>
            </a:pPr>
            <a:r>
              <a:rPr lang="en-US" dirty="0"/>
              <a:t>          is a pulse signal back. </a:t>
            </a:r>
          </a:p>
          <a:p>
            <a:pPr marL="0" indent="0">
              <a:buNone/>
            </a:pPr>
            <a:r>
              <a:rPr lang="en-US" dirty="0"/>
              <a:t>     (3) IF the signal back, through high level , time of high output IO duration </a:t>
            </a:r>
          </a:p>
          <a:p>
            <a:pPr marL="0" indent="0">
              <a:buNone/>
            </a:pPr>
            <a:r>
              <a:rPr lang="en-US" dirty="0"/>
              <a:t>          is the time from sending ultrasonic to returning. </a:t>
            </a:r>
          </a:p>
          <a:p>
            <a:pPr marL="0" indent="0">
              <a:buNone/>
            </a:pPr>
            <a:r>
              <a:rPr lang="en-US" dirty="0"/>
              <a:t>Test distance = (high level </a:t>
            </a:r>
            <a:r>
              <a:rPr lang="en-US" dirty="0" err="1"/>
              <a:t>time×velocity</a:t>
            </a:r>
            <a:r>
              <a:rPr lang="en-US" dirty="0"/>
              <a:t> of sound (340M/S) / 2.</a:t>
            </a:r>
          </a:p>
          <a:p>
            <a:r>
              <a:rPr lang="en-IN" dirty="0"/>
              <a:t>This sensor has additional control circuitry that can prevent inconsistent "bouncy" data depending on the application.</a:t>
            </a:r>
            <a:endParaRPr lang="en-US" dirty="0"/>
          </a:p>
          <a:p>
            <a:endParaRPr lang="en-US" dirty="0"/>
          </a:p>
        </p:txBody>
      </p:sp>
    </p:spTree>
    <p:extLst>
      <p:ext uri="{BB962C8B-B14F-4D97-AF65-F5344CB8AC3E}">
        <p14:creationId xmlns:p14="http://schemas.microsoft.com/office/powerpoint/2010/main" val="320243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imeline&#10;&#10;Description automatically generated">
            <a:extLst>
              <a:ext uri="{FF2B5EF4-FFF2-40B4-BE49-F238E27FC236}">
                <a16:creationId xmlns:a16="http://schemas.microsoft.com/office/drawing/2014/main" id="{C1939E9D-DAF6-4FCC-9A1C-0473D52D58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309" y="1167224"/>
            <a:ext cx="9941259" cy="4519925"/>
          </a:xfrm>
          <a:prstGeom prst="rect">
            <a:avLst/>
          </a:prstGeom>
        </p:spPr>
      </p:pic>
    </p:spTree>
    <p:extLst>
      <p:ext uri="{BB962C8B-B14F-4D97-AF65-F5344CB8AC3E}">
        <p14:creationId xmlns:p14="http://schemas.microsoft.com/office/powerpoint/2010/main" val="2033320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C296-DE34-4B41-8A8D-4BFDFEC2D1E1}"/>
              </a:ext>
            </a:extLst>
          </p:cNvPr>
          <p:cNvSpPr>
            <a:spLocks noGrp="1"/>
          </p:cNvSpPr>
          <p:nvPr>
            <p:ph type="title"/>
          </p:nvPr>
        </p:nvSpPr>
        <p:spPr/>
        <p:txBody>
          <a:bodyPr/>
          <a:lstStyle/>
          <a:p>
            <a:r>
              <a:rPr lang="en-US" dirty="0"/>
              <a:t>Testing code and result</a:t>
            </a:r>
          </a:p>
        </p:txBody>
      </p:sp>
      <p:pic>
        <p:nvPicPr>
          <p:cNvPr id="5" name="Content Placeholder 4" descr="Graphical user interface, text, application&#10;&#10;Description automatically generated">
            <a:extLst>
              <a:ext uri="{FF2B5EF4-FFF2-40B4-BE49-F238E27FC236}">
                <a16:creationId xmlns:a16="http://schemas.microsoft.com/office/drawing/2014/main" id="{CF06E59E-CE62-4957-A8E1-B70396DEFC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9994" y="1463040"/>
            <a:ext cx="8596668" cy="4578985"/>
          </a:xfrm>
        </p:spPr>
      </p:pic>
    </p:spTree>
    <p:extLst>
      <p:ext uri="{BB962C8B-B14F-4D97-AF65-F5344CB8AC3E}">
        <p14:creationId xmlns:p14="http://schemas.microsoft.com/office/powerpoint/2010/main" val="165677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B452-67EA-48D8-81A9-0B8A86A95F22}"/>
              </a:ext>
            </a:extLst>
          </p:cNvPr>
          <p:cNvSpPr>
            <a:spLocks noGrp="1"/>
          </p:cNvSpPr>
          <p:nvPr>
            <p:ph type="title"/>
          </p:nvPr>
        </p:nvSpPr>
        <p:spPr/>
        <p:txBody>
          <a:bodyPr/>
          <a:lstStyle/>
          <a:p>
            <a:r>
              <a:rPr lang="en-US" dirty="0"/>
              <a:t>Temperature Sensor</a:t>
            </a:r>
            <a:br>
              <a:rPr lang="en-US" dirty="0"/>
            </a:br>
            <a:endParaRPr lang="en-US" dirty="0"/>
          </a:p>
        </p:txBody>
      </p:sp>
      <p:pic>
        <p:nvPicPr>
          <p:cNvPr id="9" name="Content Placeholder 8" descr="A circuit board&#10;&#10;Description automatically generated">
            <a:extLst>
              <a:ext uri="{FF2B5EF4-FFF2-40B4-BE49-F238E27FC236}">
                <a16:creationId xmlns:a16="http://schemas.microsoft.com/office/drawing/2014/main" id="{AB1D85C5-363E-433B-A53B-038FAA6C2B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777196" y="1400909"/>
            <a:ext cx="4518073" cy="5176911"/>
          </a:xfrm>
        </p:spPr>
      </p:pic>
    </p:spTree>
    <p:extLst>
      <p:ext uri="{BB962C8B-B14F-4D97-AF65-F5344CB8AC3E}">
        <p14:creationId xmlns:p14="http://schemas.microsoft.com/office/powerpoint/2010/main" val="151011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47D5-468C-4FE5-A874-DE4091DDEB28}"/>
              </a:ext>
            </a:extLst>
          </p:cNvPr>
          <p:cNvSpPr>
            <a:spLocks noGrp="1"/>
          </p:cNvSpPr>
          <p:nvPr>
            <p:ph type="title"/>
          </p:nvPr>
        </p:nvSpPr>
        <p:spPr>
          <a:xfrm>
            <a:off x="548640" y="590842"/>
            <a:ext cx="9861451" cy="858129"/>
          </a:xfrm>
        </p:spPr>
        <p:txBody>
          <a:bodyPr>
            <a:normAutofit fontScale="90000"/>
          </a:bodyPr>
          <a:lstStyle/>
          <a:p>
            <a:r>
              <a:rPr lang="en-US" b="1" dirty="0"/>
              <a:t> </a:t>
            </a:r>
            <a:r>
              <a:rPr lang="en-US" sz="3100" b="1" dirty="0"/>
              <a:t>IoT based Visitor Counter using Beaglebone Black</a:t>
            </a:r>
            <a:br>
              <a:rPr lang="en-US" dirty="0"/>
            </a:br>
            <a:br>
              <a:rPr lang="en-US" dirty="0"/>
            </a:br>
            <a:endParaRPr lang="en-US" dirty="0"/>
          </a:p>
        </p:txBody>
      </p:sp>
      <p:sp>
        <p:nvSpPr>
          <p:cNvPr id="3" name="Content Placeholder 2">
            <a:extLst>
              <a:ext uri="{FF2B5EF4-FFF2-40B4-BE49-F238E27FC236}">
                <a16:creationId xmlns:a16="http://schemas.microsoft.com/office/drawing/2014/main" id="{4574889B-3A37-476B-9F1F-8D7FA6AF4FE2}"/>
              </a:ext>
            </a:extLst>
          </p:cNvPr>
          <p:cNvSpPr>
            <a:spLocks noGrp="1"/>
          </p:cNvSpPr>
          <p:nvPr>
            <p:ph idx="1"/>
          </p:nvPr>
        </p:nvSpPr>
        <p:spPr>
          <a:xfrm>
            <a:off x="677334" y="1448972"/>
            <a:ext cx="8596668" cy="4642340"/>
          </a:xfrm>
        </p:spPr>
        <p:txBody>
          <a:bodyPr>
            <a:normAutofit/>
          </a:bodyPr>
          <a:lstStyle/>
          <a:p>
            <a:pPr marL="0" indent="0">
              <a:buNone/>
            </a:pPr>
            <a:r>
              <a:rPr lang="en-US" dirty="0"/>
              <a:t>LIST OF HARDWARE COMPONENTS USED IN THE PROJECT ARE LISTED BELOW:</a:t>
            </a:r>
          </a:p>
          <a:p>
            <a:pPr marL="0" indent="0">
              <a:buNone/>
            </a:pPr>
            <a:endParaRPr lang="en-US" dirty="0"/>
          </a:p>
          <a:p>
            <a:r>
              <a:rPr lang="en-US" dirty="0" err="1"/>
              <a:t>BeagleBone</a:t>
            </a:r>
            <a:r>
              <a:rPr lang="en-US" dirty="0"/>
              <a:t> Black</a:t>
            </a:r>
          </a:p>
          <a:p>
            <a:r>
              <a:rPr lang="en-US" dirty="0"/>
              <a:t>Ultrasonic sensors</a:t>
            </a:r>
          </a:p>
          <a:p>
            <a:r>
              <a:rPr lang="en-US" dirty="0"/>
              <a:t>Temperature Sensor</a:t>
            </a:r>
          </a:p>
          <a:p>
            <a:r>
              <a:rPr lang="en-US" dirty="0"/>
              <a:t>LCD (16x2)</a:t>
            </a:r>
          </a:p>
          <a:p>
            <a:r>
              <a:rPr lang="en-US" dirty="0"/>
              <a:t>Buzzer</a:t>
            </a:r>
          </a:p>
          <a:p>
            <a:r>
              <a:rPr lang="en-US" dirty="0"/>
              <a:t>Wi-Fi Module</a:t>
            </a:r>
          </a:p>
          <a:p>
            <a:r>
              <a:rPr lang="en-US" dirty="0"/>
              <a:t>Motor Driver</a:t>
            </a:r>
          </a:p>
          <a:p>
            <a:r>
              <a:rPr lang="en-US" dirty="0"/>
              <a:t>DC Motor</a:t>
            </a:r>
          </a:p>
          <a:p>
            <a:endParaRPr lang="en-US" dirty="0"/>
          </a:p>
        </p:txBody>
      </p:sp>
    </p:spTree>
    <p:extLst>
      <p:ext uri="{BB962C8B-B14F-4D97-AF65-F5344CB8AC3E}">
        <p14:creationId xmlns:p14="http://schemas.microsoft.com/office/powerpoint/2010/main" val="46164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5200-6ED2-48BE-9606-4667EEF80C39}"/>
              </a:ext>
            </a:extLst>
          </p:cNvPr>
          <p:cNvSpPr>
            <a:spLocks noGrp="1"/>
          </p:cNvSpPr>
          <p:nvPr>
            <p:ph type="title"/>
          </p:nvPr>
        </p:nvSpPr>
        <p:spPr>
          <a:xfrm>
            <a:off x="677334" y="609600"/>
            <a:ext cx="8596668" cy="825305"/>
          </a:xfrm>
        </p:spPr>
        <p:txBody>
          <a:bodyPr/>
          <a:lstStyle/>
          <a:p>
            <a:r>
              <a:rPr lang="en-US" dirty="0"/>
              <a:t>Pinout diagram</a:t>
            </a:r>
          </a:p>
        </p:txBody>
      </p:sp>
      <p:pic>
        <p:nvPicPr>
          <p:cNvPr id="5" name="Content Placeholder 4" descr="Diagram, venn diagram&#10;&#10;Description automatically generated">
            <a:extLst>
              <a:ext uri="{FF2B5EF4-FFF2-40B4-BE49-F238E27FC236}">
                <a16:creationId xmlns:a16="http://schemas.microsoft.com/office/drawing/2014/main" id="{551E8739-447E-4048-8B00-6B794556E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325" y="1842868"/>
            <a:ext cx="5809957" cy="4586067"/>
          </a:xfrm>
        </p:spPr>
      </p:pic>
    </p:spTree>
    <p:extLst>
      <p:ext uri="{BB962C8B-B14F-4D97-AF65-F5344CB8AC3E}">
        <p14:creationId xmlns:p14="http://schemas.microsoft.com/office/powerpoint/2010/main" val="250518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64E096-4468-4CB4-ADF8-9EE698DB49EE}"/>
              </a:ext>
            </a:extLst>
          </p:cNvPr>
          <p:cNvSpPr>
            <a:spLocks noGrp="1"/>
          </p:cNvSpPr>
          <p:nvPr>
            <p:ph idx="1"/>
          </p:nvPr>
        </p:nvSpPr>
        <p:spPr>
          <a:xfrm>
            <a:off x="677334" y="647114"/>
            <a:ext cx="8596668" cy="5556737"/>
          </a:xfrm>
        </p:spPr>
        <p:txBody>
          <a:bodyPr/>
          <a:lstStyle/>
          <a:p>
            <a:r>
              <a:rPr lang="en-US" dirty="0"/>
              <a:t>MLX90614 is an infrared thermometer designed for non-contact temperature sensing. </a:t>
            </a:r>
          </a:p>
          <a:p>
            <a:r>
              <a:rPr lang="en-US" dirty="0"/>
              <a:t>An internal 17-bit ADC and a powerful DSP contribute to the MLX90614's high accuracy and resolution. </a:t>
            </a:r>
          </a:p>
          <a:p>
            <a:r>
              <a:rPr lang="en-US" dirty="0"/>
              <a:t>It has a huge number of applications including body temperature measurement and movement detection.</a:t>
            </a:r>
          </a:p>
          <a:p>
            <a:r>
              <a:rPr lang="en-US" dirty="0"/>
              <a:t>The MLX90614 provides two methods of output: PWM and </a:t>
            </a:r>
            <a:r>
              <a:rPr lang="en-US" dirty="0" err="1"/>
              <a:t>SMBus</a:t>
            </a:r>
            <a:r>
              <a:rPr lang="en-US" dirty="0"/>
              <a:t> (i.e. TWI, I</a:t>
            </a:r>
            <a:r>
              <a:rPr lang="en-US" baseline="30000" dirty="0"/>
              <a:t>2</a:t>
            </a:r>
            <a:r>
              <a:rPr lang="en-US" dirty="0"/>
              <a:t>C). The 10-bit PWM output provides a resolution of 0.14°C, while the TWI interface has a resolution of 0.02°C.</a:t>
            </a:r>
          </a:p>
          <a:p>
            <a:r>
              <a:rPr lang="en-US" dirty="0"/>
              <a:t> The MLX90614 is factory calibrated in wide temperature ranges: -40 to 85°C for the ambient temperature and -70 to 382.2°C for the object temperature.</a:t>
            </a:r>
          </a:p>
          <a:p>
            <a:r>
              <a:rPr lang="en-US" dirty="0"/>
              <a:t> The measured value is the average temperature of all objects in the Field Of View of the sensor. The MLX90614 offers a standard accuracy of 0.5°C around room temperatures.</a:t>
            </a:r>
          </a:p>
          <a:p>
            <a:pPr marL="0" indent="0">
              <a:buNone/>
            </a:pPr>
            <a:endParaRPr lang="en-US" dirty="0"/>
          </a:p>
        </p:txBody>
      </p:sp>
    </p:spTree>
    <p:extLst>
      <p:ext uri="{BB962C8B-B14F-4D97-AF65-F5344CB8AC3E}">
        <p14:creationId xmlns:p14="http://schemas.microsoft.com/office/powerpoint/2010/main" val="358187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35002F6C-0142-4BD1-B14C-B2A8BE2BC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0"/>
            <a:ext cx="12192000" cy="6858000"/>
          </a:xfrm>
          <a:prstGeom prst="rect">
            <a:avLst/>
          </a:prstGeom>
          <a:solidFill>
            <a:srgbClr val="578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89F2A4C-8C64-4700-8689-78F603984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578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4CDF0050-6183-44AD-98EE-A8E5AE0D7B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1788" y="942535"/>
            <a:ext cx="8863375" cy="5008099"/>
          </a:xfrm>
          <a:prstGeom prst="rect">
            <a:avLst/>
          </a:prstGeom>
        </p:spPr>
      </p:pic>
    </p:spTree>
    <p:extLst>
      <p:ext uri="{BB962C8B-B14F-4D97-AF65-F5344CB8AC3E}">
        <p14:creationId xmlns:p14="http://schemas.microsoft.com/office/powerpoint/2010/main" val="227215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3021-9743-4775-8C58-F17822561F6C}"/>
              </a:ext>
            </a:extLst>
          </p:cNvPr>
          <p:cNvSpPr>
            <a:spLocks noGrp="1"/>
          </p:cNvSpPr>
          <p:nvPr>
            <p:ph type="title"/>
          </p:nvPr>
        </p:nvSpPr>
        <p:spPr/>
        <p:txBody>
          <a:bodyPr/>
          <a:lstStyle/>
          <a:p>
            <a:r>
              <a:rPr lang="en-US" dirty="0"/>
              <a:t>LCD (16x2)</a:t>
            </a:r>
            <a:br>
              <a:rPr lang="en-US" dirty="0"/>
            </a:br>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31455FF6-C175-44D7-8ED2-B25D599152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322364"/>
            <a:ext cx="8129041" cy="4719662"/>
          </a:xfrm>
        </p:spPr>
      </p:pic>
    </p:spTree>
    <p:extLst>
      <p:ext uri="{BB962C8B-B14F-4D97-AF65-F5344CB8AC3E}">
        <p14:creationId xmlns:p14="http://schemas.microsoft.com/office/powerpoint/2010/main" val="214012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A48BBE-52DE-4449-8C60-35D95233FCD2}"/>
              </a:ext>
            </a:extLst>
          </p:cNvPr>
          <p:cNvSpPr>
            <a:spLocks noGrp="1"/>
          </p:cNvSpPr>
          <p:nvPr>
            <p:ph idx="1"/>
          </p:nvPr>
        </p:nvSpPr>
        <p:spPr>
          <a:xfrm>
            <a:off x="677334" y="450167"/>
            <a:ext cx="8596668" cy="5591196"/>
          </a:xfrm>
        </p:spPr>
        <p:txBody>
          <a:bodyPr/>
          <a:lstStyle/>
          <a:p>
            <a:r>
              <a:rPr lang="en-US" dirty="0"/>
              <a:t>Operating Voltage is 4.7V to 5.3V</a:t>
            </a:r>
          </a:p>
          <a:p>
            <a:r>
              <a:rPr lang="en-US" dirty="0"/>
              <a:t>Current consumption is 1mA without backlight</a:t>
            </a:r>
          </a:p>
          <a:p>
            <a:r>
              <a:rPr lang="en-US" dirty="0"/>
              <a:t>Alphanumeric LCD display module, meaning can display alphabets and numbers</a:t>
            </a:r>
          </a:p>
          <a:p>
            <a:r>
              <a:rPr lang="en-US" dirty="0"/>
              <a:t>Consists of two rows and each row can print 16 characters.</a:t>
            </a:r>
          </a:p>
          <a:p>
            <a:r>
              <a:rPr lang="en-US" dirty="0"/>
              <a:t>Each character is built by a 5×8-pixel box</a:t>
            </a:r>
          </a:p>
          <a:p>
            <a:r>
              <a:rPr lang="en-US" dirty="0"/>
              <a:t>Can work on both 8-bit and 4-bit mode</a:t>
            </a:r>
          </a:p>
          <a:p>
            <a:r>
              <a:rPr lang="en-US" dirty="0"/>
              <a:t>It can also display any custom generated characters</a:t>
            </a:r>
          </a:p>
          <a:p>
            <a:r>
              <a:rPr lang="en-US" dirty="0"/>
              <a:t>Available in Green and Blue Backlight</a:t>
            </a:r>
          </a:p>
          <a:p>
            <a:endParaRPr lang="en-US" dirty="0"/>
          </a:p>
        </p:txBody>
      </p:sp>
    </p:spTree>
    <p:extLst>
      <p:ext uri="{BB962C8B-B14F-4D97-AF65-F5344CB8AC3E}">
        <p14:creationId xmlns:p14="http://schemas.microsoft.com/office/powerpoint/2010/main" val="336198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0"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38E62DEA-6162-4B2B-A206-47E5040874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595" y="1131994"/>
            <a:ext cx="8160687" cy="4590386"/>
          </a:xfrm>
          <a:prstGeom prst="rect">
            <a:avLst/>
          </a:prstGeom>
        </p:spPr>
      </p:pic>
    </p:spTree>
    <p:extLst>
      <p:ext uri="{BB962C8B-B14F-4D97-AF65-F5344CB8AC3E}">
        <p14:creationId xmlns:p14="http://schemas.microsoft.com/office/powerpoint/2010/main" val="2433530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44D4-3FA0-4D54-82C1-0359334E0685}"/>
              </a:ext>
            </a:extLst>
          </p:cNvPr>
          <p:cNvSpPr>
            <a:spLocks noGrp="1"/>
          </p:cNvSpPr>
          <p:nvPr>
            <p:ph type="title"/>
          </p:nvPr>
        </p:nvSpPr>
        <p:spPr/>
        <p:txBody>
          <a:bodyPr/>
          <a:lstStyle/>
          <a:p>
            <a:r>
              <a:rPr lang="en-US" dirty="0"/>
              <a:t>Buzzer</a:t>
            </a:r>
          </a:p>
        </p:txBody>
      </p:sp>
      <p:pic>
        <p:nvPicPr>
          <p:cNvPr id="5" name="Content Placeholder 4" descr="A circuit board&#10;&#10;Description automatically generated">
            <a:extLst>
              <a:ext uri="{FF2B5EF4-FFF2-40B4-BE49-F238E27FC236}">
                <a16:creationId xmlns:a16="http://schemas.microsoft.com/office/drawing/2014/main" id="{E5A8C209-F627-4C25-9774-0DF28F43A1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073809" y="458372"/>
            <a:ext cx="4700954" cy="6879101"/>
          </a:xfrm>
        </p:spPr>
      </p:pic>
    </p:spTree>
    <p:extLst>
      <p:ext uri="{BB962C8B-B14F-4D97-AF65-F5344CB8AC3E}">
        <p14:creationId xmlns:p14="http://schemas.microsoft.com/office/powerpoint/2010/main" val="590773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49A072-2E00-4829-B4F0-E6CDB135760D}"/>
              </a:ext>
            </a:extLst>
          </p:cNvPr>
          <p:cNvSpPr>
            <a:spLocks noGrp="1"/>
          </p:cNvSpPr>
          <p:nvPr>
            <p:ph idx="1"/>
          </p:nvPr>
        </p:nvSpPr>
        <p:spPr>
          <a:xfrm>
            <a:off x="677334" y="1099930"/>
            <a:ext cx="8596668" cy="4941432"/>
          </a:xfrm>
        </p:spPr>
        <p:txBody>
          <a:bodyPr/>
          <a:lstStyle/>
          <a:p>
            <a:r>
              <a:rPr lang="en-IN" dirty="0"/>
              <a:t>A buzzer or beeper is an audio signalling device, which may be mechanical, electromechanical, or piezoelectric (piezo for short). </a:t>
            </a:r>
          </a:p>
          <a:p>
            <a:r>
              <a:rPr lang="en-IN" dirty="0"/>
              <a:t>Typical uses of buzzers and beepers include alarm devices, timers, and confirmation of user input such as a mouse click or keystroke</a:t>
            </a:r>
          </a:p>
          <a:p>
            <a:pPr marL="0" indent="0">
              <a:buNone/>
            </a:pPr>
            <a:endParaRPr lang="en-IN" dirty="0"/>
          </a:p>
          <a:p>
            <a:r>
              <a:rPr lang="en-IN" dirty="0"/>
              <a:t>Buzzer has 2 wires </a:t>
            </a:r>
            <a:r>
              <a:rPr lang="en-IN" dirty="0" err="1"/>
              <a:t>i.e</a:t>
            </a:r>
            <a:r>
              <a:rPr lang="en-IN" dirty="0"/>
              <a:t> positive and negative.</a:t>
            </a:r>
          </a:p>
          <a:p>
            <a:r>
              <a:rPr lang="en-IN" dirty="0"/>
              <a:t>Positive is connected to 3.3V power supply from Arduino.</a:t>
            </a:r>
          </a:p>
          <a:p>
            <a:r>
              <a:rPr lang="en-IN" dirty="0"/>
              <a:t>Negative is connected to ground of </a:t>
            </a:r>
            <a:r>
              <a:rPr lang="en-IN" dirty="0" err="1"/>
              <a:t>arduio</a:t>
            </a:r>
            <a:r>
              <a:rPr lang="en-IN" dirty="0"/>
              <a:t>.</a:t>
            </a:r>
          </a:p>
          <a:p>
            <a:r>
              <a:rPr lang="en-IN" dirty="0"/>
              <a:t>After connections are successfully done, code is uploaded through Arduino ide.</a:t>
            </a:r>
          </a:p>
          <a:p>
            <a:endParaRPr lang="en-US" dirty="0"/>
          </a:p>
        </p:txBody>
      </p:sp>
    </p:spTree>
    <p:extLst>
      <p:ext uri="{BB962C8B-B14F-4D97-AF65-F5344CB8AC3E}">
        <p14:creationId xmlns:p14="http://schemas.microsoft.com/office/powerpoint/2010/main" val="2843510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AA78269A-FC4E-45AE-920E-093B8F8E72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842219"/>
            <a:ext cx="8596312" cy="4835425"/>
          </a:xfrm>
        </p:spPr>
      </p:pic>
    </p:spTree>
    <p:extLst>
      <p:ext uri="{BB962C8B-B14F-4D97-AF65-F5344CB8AC3E}">
        <p14:creationId xmlns:p14="http://schemas.microsoft.com/office/powerpoint/2010/main" val="1930350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882D-473C-4E1C-9AB4-4D3CB8751112}"/>
              </a:ext>
            </a:extLst>
          </p:cNvPr>
          <p:cNvSpPr>
            <a:spLocks noGrp="1"/>
          </p:cNvSpPr>
          <p:nvPr>
            <p:ph type="title"/>
          </p:nvPr>
        </p:nvSpPr>
        <p:spPr/>
        <p:txBody>
          <a:bodyPr/>
          <a:lstStyle/>
          <a:p>
            <a:r>
              <a:rPr lang="en-US" dirty="0" err="1"/>
              <a:t>Wifi</a:t>
            </a:r>
            <a:r>
              <a:rPr lang="en-US" dirty="0"/>
              <a:t> module </a:t>
            </a:r>
          </a:p>
        </p:txBody>
      </p:sp>
      <p:pic>
        <p:nvPicPr>
          <p:cNvPr id="5" name="Content Placeholder 4" descr="A close up of a computer keyboard&#10;&#10;Description automatically generated">
            <a:extLst>
              <a:ext uri="{FF2B5EF4-FFF2-40B4-BE49-F238E27FC236}">
                <a16:creationId xmlns:a16="http://schemas.microsoft.com/office/drawing/2014/main" id="{212E5D02-7232-4C72-A62D-82D0A66409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223" y="1420838"/>
            <a:ext cx="6274190" cy="4621188"/>
          </a:xfrm>
        </p:spPr>
      </p:pic>
    </p:spTree>
    <p:extLst>
      <p:ext uri="{BB962C8B-B14F-4D97-AF65-F5344CB8AC3E}">
        <p14:creationId xmlns:p14="http://schemas.microsoft.com/office/powerpoint/2010/main" val="137757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344F-7094-41EA-A542-BA02C310E10B}"/>
              </a:ext>
            </a:extLst>
          </p:cNvPr>
          <p:cNvSpPr>
            <a:spLocks noGrp="1"/>
          </p:cNvSpPr>
          <p:nvPr>
            <p:ph type="title"/>
          </p:nvPr>
        </p:nvSpPr>
        <p:spPr/>
        <p:txBody>
          <a:bodyPr/>
          <a:lstStyle/>
          <a:p>
            <a:r>
              <a:rPr lang="en-US" dirty="0"/>
              <a:t>TESTING OF HARDWARE COMPONENTS</a:t>
            </a:r>
          </a:p>
        </p:txBody>
      </p:sp>
      <p:sp>
        <p:nvSpPr>
          <p:cNvPr id="3" name="Content Placeholder 2">
            <a:extLst>
              <a:ext uri="{FF2B5EF4-FFF2-40B4-BE49-F238E27FC236}">
                <a16:creationId xmlns:a16="http://schemas.microsoft.com/office/drawing/2014/main" id="{54BFA031-B028-489D-A5EC-A67A2C2D698D}"/>
              </a:ext>
            </a:extLst>
          </p:cNvPr>
          <p:cNvSpPr>
            <a:spLocks noGrp="1"/>
          </p:cNvSpPr>
          <p:nvPr>
            <p:ph idx="1"/>
          </p:nvPr>
        </p:nvSpPr>
        <p:spPr>
          <a:xfrm>
            <a:off x="677334" y="1709531"/>
            <a:ext cx="8956996" cy="4331832"/>
          </a:xfrm>
        </p:spPr>
        <p:txBody>
          <a:bodyPr/>
          <a:lstStyle/>
          <a:p>
            <a:r>
              <a:rPr lang="en-US" dirty="0"/>
              <a:t>Testing is needed to ensure that every component of a system is operating as it should, and that the system is performing exactly in accordance with the specific local requirements.</a:t>
            </a:r>
          </a:p>
          <a:p>
            <a:r>
              <a:rPr lang="en-US" dirty="0"/>
              <a:t>Hardware testing is usually more detailed and thorough than verification.</a:t>
            </a:r>
          </a:p>
          <a:p>
            <a:r>
              <a:rPr lang="en-US" dirty="0"/>
              <a:t>A comprehensive structured testing program is one that ensures that all aspects of a system are tested. </a:t>
            </a:r>
          </a:p>
          <a:p>
            <a:r>
              <a:rPr lang="en-US" dirty="0"/>
              <a:t>This is especially important for key systems such as electronic voting systems. </a:t>
            </a:r>
          </a:p>
          <a:p>
            <a:endParaRPr lang="en-US" dirty="0"/>
          </a:p>
        </p:txBody>
      </p:sp>
    </p:spTree>
    <p:extLst>
      <p:ext uri="{BB962C8B-B14F-4D97-AF65-F5344CB8AC3E}">
        <p14:creationId xmlns:p14="http://schemas.microsoft.com/office/powerpoint/2010/main" val="1266684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00F651-75E9-4AC9-926D-31C2F301ABB2}"/>
              </a:ext>
            </a:extLst>
          </p:cNvPr>
          <p:cNvSpPr>
            <a:spLocks noGrp="1"/>
          </p:cNvSpPr>
          <p:nvPr>
            <p:ph idx="1"/>
          </p:nvPr>
        </p:nvSpPr>
        <p:spPr>
          <a:xfrm>
            <a:off x="677334" y="914401"/>
            <a:ext cx="8596668" cy="5126962"/>
          </a:xfrm>
        </p:spPr>
        <p:txBody>
          <a:bodyPr/>
          <a:lstStyle/>
          <a:p>
            <a:r>
              <a:rPr lang="en-IN" dirty="0"/>
              <a:t>ESP32 is a series of low-cost, low-power system on a chip microcontrollers with integrated Wi-Fi and dual-mode Bluetooth.</a:t>
            </a:r>
          </a:p>
          <a:p>
            <a:r>
              <a:rPr lang="en-IN" dirty="0"/>
              <a:t> The ESP32 series employs a </a:t>
            </a:r>
            <a:r>
              <a:rPr lang="en-IN" dirty="0" err="1"/>
              <a:t>Tensilica</a:t>
            </a:r>
            <a:r>
              <a:rPr lang="en-IN" dirty="0"/>
              <a:t> </a:t>
            </a:r>
            <a:r>
              <a:rPr lang="en-IN" dirty="0" err="1"/>
              <a:t>Xtensa</a:t>
            </a:r>
            <a:r>
              <a:rPr lang="en-IN" dirty="0"/>
              <a:t> LX6 microprocessor in both dual-core and single-core variations and includes built-in antenna switches, RF </a:t>
            </a:r>
            <a:r>
              <a:rPr lang="en-IN" dirty="0" err="1"/>
              <a:t>balun</a:t>
            </a:r>
            <a:r>
              <a:rPr lang="en-IN" dirty="0"/>
              <a:t>, power amplifier, low-noise receive amplifier, filters, and power-management modules. </a:t>
            </a:r>
          </a:p>
          <a:p>
            <a:r>
              <a:rPr lang="en-IN" dirty="0"/>
              <a:t>ESP32 is created and developed by </a:t>
            </a:r>
            <a:r>
              <a:rPr lang="en-IN" dirty="0" err="1"/>
              <a:t>Espressif</a:t>
            </a:r>
            <a:r>
              <a:rPr lang="en-IN" dirty="0"/>
              <a:t> Systems, a Shanghai-based Chinese company, and is manufactured by TSMC using their 40 nm process. </a:t>
            </a:r>
          </a:p>
          <a:p>
            <a:r>
              <a:rPr lang="en-IN" dirty="0"/>
              <a:t>It is a successor to the ESP8266 microcontroller</a:t>
            </a:r>
          </a:p>
          <a:p>
            <a:pPr marL="0" indent="0">
              <a:buNone/>
            </a:pPr>
            <a:endParaRPr lang="en-IN" dirty="0"/>
          </a:p>
          <a:p>
            <a:endParaRPr lang="en-US" dirty="0"/>
          </a:p>
        </p:txBody>
      </p:sp>
    </p:spTree>
    <p:extLst>
      <p:ext uri="{BB962C8B-B14F-4D97-AF65-F5344CB8AC3E}">
        <p14:creationId xmlns:p14="http://schemas.microsoft.com/office/powerpoint/2010/main" val="2402394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6233-511E-4ADA-ADF4-869991F85188}"/>
              </a:ext>
            </a:extLst>
          </p:cNvPr>
          <p:cNvSpPr>
            <a:spLocks noGrp="1"/>
          </p:cNvSpPr>
          <p:nvPr>
            <p:ph type="title"/>
          </p:nvPr>
        </p:nvSpPr>
        <p:spPr/>
        <p:txBody>
          <a:bodyPr/>
          <a:lstStyle/>
          <a:p>
            <a:r>
              <a:rPr lang="en-US" dirty="0"/>
              <a:t>DC motor and driver </a:t>
            </a:r>
          </a:p>
        </p:txBody>
      </p:sp>
      <p:pic>
        <p:nvPicPr>
          <p:cNvPr id="5" name="Content Placeholder 4" descr="A close up of a device&#10;&#10;Description automatically generated">
            <a:extLst>
              <a:ext uri="{FF2B5EF4-FFF2-40B4-BE49-F238E27FC236}">
                <a16:creationId xmlns:a16="http://schemas.microsoft.com/office/drawing/2014/main" id="{F2DDE73A-1835-4F9A-B489-40F92C2D5B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4566" y="1646238"/>
            <a:ext cx="6949440" cy="4395787"/>
          </a:xfrm>
        </p:spPr>
      </p:pic>
    </p:spTree>
    <p:extLst>
      <p:ext uri="{BB962C8B-B14F-4D97-AF65-F5344CB8AC3E}">
        <p14:creationId xmlns:p14="http://schemas.microsoft.com/office/powerpoint/2010/main" val="521670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68EBD-C387-491A-AA35-41A11BE07439}"/>
              </a:ext>
            </a:extLst>
          </p:cNvPr>
          <p:cNvSpPr>
            <a:spLocks noGrp="1"/>
          </p:cNvSpPr>
          <p:nvPr>
            <p:ph idx="1"/>
          </p:nvPr>
        </p:nvSpPr>
        <p:spPr>
          <a:xfrm>
            <a:off x="677334" y="450167"/>
            <a:ext cx="8596668" cy="5591196"/>
          </a:xfrm>
        </p:spPr>
        <p:txBody>
          <a:bodyPr/>
          <a:lstStyle/>
          <a:p>
            <a:pPr marL="0" indent="0">
              <a:buNone/>
            </a:pPr>
            <a:r>
              <a:rPr lang="en-IN" dirty="0"/>
              <a:t>An electric motor is a device used to convert electricity into mechanical energy—opposite to an electric generator. They operate using principles of electromagnetism, which shows that a force is applied when an electric current is present in a magnetic field. Motors are used for several applications.</a:t>
            </a:r>
            <a:endParaRPr lang="en-US" sz="2400" b="1" dirty="0"/>
          </a:p>
          <a:p>
            <a:pPr marL="0" indent="0">
              <a:buNone/>
            </a:pPr>
            <a:r>
              <a:rPr lang="en-US" dirty="0"/>
              <a:t>Rated Voltage: 12V &amp; Speed: 10RPM.</a:t>
            </a:r>
          </a:p>
          <a:p>
            <a:pPr marL="0" indent="0">
              <a:buNone/>
            </a:pPr>
            <a:endParaRPr lang="en-US" dirty="0"/>
          </a:p>
          <a:p>
            <a:endParaRPr lang="en-US" dirty="0"/>
          </a:p>
        </p:txBody>
      </p:sp>
    </p:spTree>
    <p:extLst>
      <p:ext uri="{BB962C8B-B14F-4D97-AF65-F5344CB8AC3E}">
        <p14:creationId xmlns:p14="http://schemas.microsoft.com/office/powerpoint/2010/main" val="3664809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0E015896-EC32-4940-AE59-74905AF0D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595" y="1131994"/>
            <a:ext cx="8160687" cy="4590386"/>
          </a:xfrm>
          <a:prstGeom prst="rect">
            <a:avLst/>
          </a:prstGeom>
        </p:spPr>
      </p:pic>
    </p:spTree>
    <p:extLst>
      <p:ext uri="{BB962C8B-B14F-4D97-AF65-F5344CB8AC3E}">
        <p14:creationId xmlns:p14="http://schemas.microsoft.com/office/powerpoint/2010/main" val="1344934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ABB4-4A97-43E6-B229-9E275997DCF3}"/>
              </a:ext>
            </a:extLst>
          </p:cNvPr>
          <p:cNvSpPr>
            <a:spLocks noGrp="1"/>
          </p:cNvSpPr>
          <p:nvPr>
            <p:ph type="title"/>
          </p:nvPr>
        </p:nvSpPr>
        <p:spPr>
          <a:xfrm>
            <a:off x="677334" y="609600"/>
            <a:ext cx="8596668" cy="965982"/>
          </a:xfrm>
        </p:spPr>
        <p:txBody>
          <a:bodyPr/>
          <a:lstStyle/>
          <a:p>
            <a:r>
              <a:rPr lang="en-US" dirty="0"/>
              <a:t>References</a:t>
            </a:r>
          </a:p>
        </p:txBody>
      </p:sp>
      <p:sp>
        <p:nvSpPr>
          <p:cNvPr id="3" name="Content Placeholder 2">
            <a:extLst>
              <a:ext uri="{FF2B5EF4-FFF2-40B4-BE49-F238E27FC236}">
                <a16:creationId xmlns:a16="http://schemas.microsoft.com/office/drawing/2014/main" id="{EBD37CEB-60CD-4141-AF08-6D01BA69C24F}"/>
              </a:ext>
            </a:extLst>
          </p:cNvPr>
          <p:cNvSpPr>
            <a:spLocks noGrp="1"/>
          </p:cNvSpPr>
          <p:nvPr>
            <p:ph idx="1"/>
          </p:nvPr>
        </p:nvSpPr>
        <p:spPr>
          <a:xfrm>
            <a:off x="677334" y="1336431"/>
            <a:ext cx="8596668" cy="4704931"/>
          </a:xfrm>
        </p:spPr>
        <p:txBody>
          <a:bodyPr>
            <a:normAutofit/>
          </a:bodyPr>
          <a:lstStyle/>
          <a:p>
            <a:r>
              <a:rPr lang="en-US" dirty="0">
                <a:hlinkClick r:id="rId2"/>
              </a:rPr>
              <a:t>https://www.arduino.cc/en/main/software</a:t>
            </a:r>
          </a:p>
          <a:p>
            <a:r>
              <a:rPr lang="en-US" dirty="0">
                <a:hlinkClick r:id="rId2"/>
              </a:rPr>
              <a:t>https://components101.com/ultrasonic-sensor-working-pinout-datasheet</a:t>
            </a:r>
            <a:endParaRPr lang="en-US" dirty="0"/>
          </a:p>
          <a:p>
            <a:r>
              <a:rPr lang="en-US" dirty="0">
                <a:hlinkClick r:id="rId3"/>
              </a:rPr>
              <a:t>https://howtomechatronics.com/tutorials/arduino/ultrasonic-sensor-hc-sr04/</a:t>
            </a:r>
            <a:endParaRPr lang="en-US" dirty="0"/>
          </a:p>
          <a:p>
            <a:r>
              <a:rPr lang="en-US" dirty="0">
                <a:hlinkClick r:id="rId4"/>
              </a:rPr>
              <a:t>https://www.youtube.com/watch?v=ZejQOX69K5M</a:t>
            </a:r>
            <a:endParaRPr lang="en-US" dirty="0"/>
          </a:p>
          <a:p>
            <a:r>
              <a:rPr lang="en-US" dirty="0"/>
              <a:t> </a:t>
            </a:r>
            <a:r>
              <a:rPr lang="en-US" dirty="0">
                <a:hlinkClick r:id="rId5"/>
              </a:rPr>
              <a:t>https://learn.sparkfun.com/tutorials/mlx90614-ir-thermometer-hookup-guide/all</a:t>
            </a:r>
            <a:endParaRPr lang="en-US" dirty="0"/>
          </a:p>
          <a:p>
            <a:r>
              <a:rPr lang="en-US" dirty="0">
                <a:hlinkClick r:id="rId6"/>
              </a:rPr>
              <a:t>https://www.youtube.com/watch?v=xVC0X_PE_XE</a:t>
            </a:r>
            <a:endParaRPr lang="en-US" dirty="0"/>
          </a:p>
          <a:p>
            <a:r>
              <a:rPr lang="en-US" dirty="0">
                <a:hlinkClick r:id="rId7"/>
              </a:rPr>
              <a:t>https://github.com/fmalpartida/New-LiquidCrystal</a:t>
            </a:r>
            <a:endParaRPr lang="en-US" dirty="0"/>
          </a:p>
          <a:p>
            <a:r>
              <a:rPr lang="en-US" dirty="0">
                <a:hlinkClick r:id="rId8"/>
              </a:rPr>
              <a:t>http://www.techydiy.org/how-to-connect-an-i2c-lcd-display-to-an-arduino-uno/</a:t>
            </a:r>
            <a:endParaRPr lang="en-US" dirty="0"/>
          </a:p>
          <a:p>
            <a:r>
              <a:rPr lang="en-US" dirty="0">
                <a:hlinkClick r:id="rId9"/>
              </a:rPr>
              <a:t>https://www.programmingelectronics.com/an-easy-way-to-make-noise-with-arduino-using-tone/</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7732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3D943-D58D-4BAB-B8D2-A50CE85E5B99}"/>
              </a:ext>
            </a:extLst>
          </p:cNvPr>
          <p:cNvSpPr>
            <a:spLocks noGrp="1"/>
          </p:cNvSpPr>
          <p:nvPr>
            <p:ph idx="1"/>
          </p:nvPr>
        </p:nvSpPr>
        <p:spPr>
          <a:xfrm>
            <a:off x="677334" y="562709"/>
            <a:ext cx="8596668" cy="5064368"/>
          </a:xfrm>
        </p:spPr>
        <p:txBody>
          <a:bodyPr/>
          <a:lstStyle/>
          <a:p>
            <a:r>
              <a:rPr lang="en-US" dirty="0">
                <a:hlinkClick r:id="rId2"/>
              </a:rPr>
              <a:t>https://howtomechatronics.com/tutorials/arduino/arduino-dc-motor-control-tutorial-l298n-pwm-h-bridge/</a:t>
            </a:r>
            <a:endParaRPr lang="en-US" dirty="0"/>
          </a:p>
          <a:p>
            <a:r>
              <a:rPr lang="en-US" dirty="0">
                <a:hlinkClick r:id="rId3"/>
              </a:rPr>
              <a:t>https://www.youtube.com/watch?v=I7IFsQ4tQU8&amp;t=174s</a:t>
            </a:r>
            <a:endParaRPr lang="en-US" dirty="0"/>
          </a:p>
          <a:p>
            <a:r>
              <a:rPr lang="en-US" dirty="0">
                <a:hlinkClick r:id="rId4"/>
              </a:rPr>
              <a:t>https://randomnerdtutorials.com/installing-the-esp32-board-in-arduino-ide-windows-instructions/</a:t>
            </a:r>
            <a:endParaRPr lang="en-US" dirty="0"/>
          </a:p>
          <a:p>
            <a:endParaRPr lang="en-US" dirty="0"/>
          </a:p>
          <a:p>
            <a:endParaRPr lang="en-US" dirty="0"/>
          </a:p>
        </p:txBody>
      </p:sp>
    </p:spTree>
    <p:extLst>
      <p:ext uri="{BB962C8B-B14F-4D97-AF65-F5344CB8AC3E}">
        <p14:creationId xmlns:p14="http://schemas.microsoft.com/office/powerpoint/2010/main" val="256136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FC8F1F-332F-446E-BC52-A625668C4847}"/>
              </a:ext>
            </a:extLst>
          </p:cNvPr>
          <p:cNvSpPr>
            <a:spLocks noGrp="1"/>
          </p:cNvSpPr>
          <p:nvPr>
            <p:ph idx="1"/>
          </p:nvPr>
        </p:nvSpPr>
        <p:spPr>
          <a:xfrm>
            <a:off x="1533378" y="2160589"/>
            <a:ext cx="7740624" cy="3880773"/>
          </a:xfrm>
        </p:spPr>
        <p:txBody>
          <a:bodyPr>
            <a:normAutofit/>
          </a:bodyPr>
          <a:lstStyle/>
          <a:p>
            <a:pPr marL="0" indent="0">
              <a:buNone/>
            </a:pPr>
            <a:r>
              <a:rPr lang="en-US" sz="8800" dirty="0"/>
              <a:t>THANK YOU</a:t>
            </a:r>
          </a:p>
        </p:txBody>
      </p:sp>
    </p:spTree>
    <p:extLst>
      <p:ext uri="{BB962C8B-B14F-4D97-AF65-F5344CB8AC3E}">
        <p14:creationId xmlns:p14="http://schemas.microsoft.com/office/powerpoint/2010/main" val="2542190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4C1B-BE59-411F-BAE4-23E5C9ECBF30}"/>
              </a:ext>
            </a:extLst>
          </p:cNvPr>
          <p:cNvSpPr>
            <a:spLocks noGrp="1"/>
          </p:cNvSpPr>
          <p:nvPr>
            <p:ph type="title"/>
          </p:nvPr>
        </p:nvSpPr>
        <p:spPr/>
        <p:txBody>
          <a:bodyPr/>
          <a:lstStyle/>
          <a:p>
            <a:r>
              <a:rPr lang="en-US" dirty="0"/>
              <a:t>Beaglebone</a:t>
            </a:r>
          </a:p>
        </p:txBody>
      </p:sp>
      <p:pic>
        <p:nvPicPr>
          <p:cNvPr id="5" name="Content Placeholder 4" descr="A circuit board&#10;&#10;Description automatically generated">
            <a:extLst>
              <a:ext uri="{FF2B5EF4-FFF2-40B4-BE49-F238E27FC236}">
                <a16:creationId xmlns:a16="http://schemas.microsoft.com/office/drawing/2014/main" id="{048C7C61-3FEB-479F-A9F5-A9D63BC183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4228" y="1702192"/>
            <a:ext cx="7371470" cy="4339834"/>
          </a:xfrm>
        </p:spPr>
      </p:pic>
    </p:spTree>
    <p:extLst>
      <p:ext uri="{BB962C8B-B14F-4D97-AF65-F5344CB8AC3E}">
        <p14:creationId xmlns:p14="http://schemas.microsoft.com/office/powerpoint/2010/main" val="4148642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timeline&#10;&#10;Description automatically generated">
            <a:extLst>
              <a:ext uri="{FF2B5EF4-FFF2-40B4-BE49-F238E27FC236}">
                <a16:creationId xmlns:a16="http://schemas.microsoft.com/office/drawing/2014/main" id="{4B4F48CE-ED76-478E-993A-031C0A194F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738" y="787792"/>
            <a:ext cx="7554352" cy="5254234"/>
          </a:xfrm>
        </p:spPr>
      </p:pic>
    </p:spTree>
    <p:extLst>
      <p:ext uri="{BB962C8B-B14F-4D97-AF65-F5344CB8AC3E}">
        <p14:creationId xmlns:p14="http://schemas.microsoft.com/office/powerpoint/2010/main" val="3455474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8137C5-0776-4A38-940F-1EB7B6D7AB43}"/>
              </a:ext>
            </a:extLst>
          </p:cNvPr>
          <p:cNvSpPr>
            <a:spLocks noGrp="1"/>
          </p:cNvSpPr>
          <p:nvPr>
            <p:ph idx="1"/>
          </p:nvPr>
        </p:nvSpPr>
        <p:spPr>
          <a:xfrm>
            <a:off x="677334" y="410817"/>
            <a:ext cx="8596668" cy="5630545"/>
          </a:xfrm>
        </p:spPr>
        <p:txBody>
          <a:bodyPr/>
          <a:lstStyle/>
          <a:p>
            <a:r>
              <a:rPr lang="en-US" dirty="0"/>
              <a:t>Beaglebone is compact, low-cost, open-source Linux computing platforms that can be used to build complex applications that interface high-level software and low-level electronic circuits.</a:t>
            </a:r>
          </a:p>
          <a:p>
            <a:r>
              <a:rPr lang="en-US" dirty="0"/>
              <a:t>Beaglebone Black Rev C is a development kit based on an AM335x processor which integrates an ARM Cortex™-A8 core operating at up to 1GHz and has abundant peripheral devices.</a:t>
            </a:r>
          </a:p>
          <a:p>
            <a:pPr marL="0" indent="0">
              <a:buNone/>
            </a:pPr>
            <a:endParaRPr lang="en-US" sz="2800" b="1" dirty="0"/>
          </a:p>
          <a:p>
            <a:pPr marL="0" indent="0">
              <a:buNone/>
            </a:pPr>
            <a:r>
              <a:rPr lang="en-US" sz="2800" b="1" dirty="0"/>
              <a:t> Testing of beaglebone black Rev C</a:t>
            </a:r>
          </a:p>
          <a:p>
            <a:pPr>
              <a:buFont typeface="Arial" panose="020B0604020202020204" pitchFamily="34" charset="0"/>
              <a:buChar char="•"/>
            </a:pPr>
            <a:r>
              <a:rPr lang="en-US" dirty="0"/>
              <a:t>Beaglebone black rev c is the main controller used in this project.</a:t>
            </a:r>
          </a:p>
          <a:p>
            <a:pPr>
              <a:buFont typeface="Arial" panose="020B0604020202020204" pitchFamily="34" charset="0"/>
              <a:buChar char="•"/>
            </a:pPr>
            <a:r>
              <a:rPr lang="en-US" dirty="0"/>
              <a:t>For testing beaglebone, we should first run application in it.</a:t>
            </a:r>
          </a:p>
          <a:p>
            <a:pPr>
              <a:buFont typeface="Arial" panose="020B0604020202020204" pitchFamily="34" charset="0"/>
              <a:buChar char="•"/>
            </a:pPr>
            <a:r>
              <a:rPr lang="en-US" dirty="0"/>
              <a:t>There are several steps and commands that should be followed in order to test whether the beaglebone is working or not.</a:t>
            </a:r>
          </a:p>
          <a:p>
            <a:pPr>
              <a:buFont typeface="Arial" panose="020B0604020202020204" pitchFamily="34" charset="0"/>
              <a:buChar char="•"/>
            </a:pPr>
            <a:r>
              <a:rPr lang="en-US" dirty="0"/>
              <a:t>Commands for running an application are explained from next slide.</a:t>
            </a:r>
            <a:endParaRPr lang="en-CA" dirty="0"/>
          </a:p>
          <a:p>
            <a:endParaRPr lang="en-US" dirty="0"/>
          </a:p>
        </p:txBody>
      </p:sp>
    </p:spTree>
    <p:extLst>
      <p:ext uri="{BB962C8B-B14F-4D97-AF65-F5344CB8AC3E}">
        <p14:creationId xmlns:p14="http://schemas.microsoft.com/office/powerpoint/2010/main" val="614012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CE547E-3D4A-4CA4-B264-45737E61BA48}"/>
              </a:ext>
            </a:extLst>
          </p:cNvPr>
          <p:cNvSpPr>
            <a:spLocks noGrp="1"/>
          </p:cNvSpPr>
          <p:nvPr>
            <p:ph idx="1"/>
          </p:nvPr>
        </p:nvSpPr>
        <p:spPr>
          <a:xfrm>
            <a:off x="677334" y="583095"/>
            <a:ext cx="8596668" cy="5775501"/>
          </a:xfrm>
        </p:spPr>
        <p:txBody>
          <a:bodyPr/>
          <a:lstStyle/>
          <a:p>
            <a:r>
              <a:rPr lang="en-CA" dirty="0"/>
              <a:t>Steps to load and run application in the BeagleBone black:</a:t>
            </a:r>
          </a:p>
          <a:p>
            <a:pPr marL="0" indent="0">
              <a:buNone/>
            </a:pPr>
            <a:endParaRPr lang="en-US" sz="1600" dirty="0"/>
          </a:p>
          <a:p>
            <a:pPr lvl="2"/>
            <a:r>
              <a:rPr lang="en-CA" sz="1800" dirty="0"/>
              <a:t>Write and debug the code on the desktop/host machine using the Eclipse IDE.</a:t>
            </a:r>
            <a:endParaRPr lang="en-US" sz="1800" dirty="0"/>
          </a:p>
          <a:p>
            <a:pPr lvl="2"/>
            <a:r>
              <a:rPr lang="en-CA" sz="1800" dirty="0"/>
              <a:t>Connect the BeagleBone with the host system (computer/laptop) using USB cable.</a:t>
            </a:r>
            <a:endParaRPr lang="en-US" sz="1800" dirty="0"/>
          </a:p>
          <a:p>
            <a:pPr lvl="2"/>
            <a:r>
              <a:rPr lang="en-CA" sz="1800" dirty="0"/>
              <a:t>Login into BeagleBone using the command: </a:t>
            </a:r>
            <a:r>
              <a:rPr lang="en-CA" sz="1800" i="1" dirty="0"/>
              <a:t>ssh 192.168.7.2 – l debian </a:t>
            </a:r>
            <a:endParaRPr lang="en-US" sz="1800" dirty="0"/>
          </a:p>
          <a:p>
            <a:pPr lvl="2"/>
            <a:r>
              <a:rPr lang="en-CA" sz="1800" dirty="0"/>
              <a:t>It will ask for password then enter “temppwd”.</a:t>
            </a:r>
            <a:endParaRPr lang="en-US" sz="1800" dirty="0"/>
          </a:p>
          <a:p>
            <a:pPr lvl="2"/>
            <a:r>
              <a:rPr lang="en-CA" sz="1800" dirty="0"/>
              <a:t>Make the source code into a compressed file using tar or </a:t>
            </a:r>
            <a:r>
              <a:rPr lang="en-CA" sz="1800" dirty="0" err="1"/>
              <a:t>gzip</a:t>
            </a:r>
            <a:r>
              <a:rPr lang="en-CA" sz="1800" dirty="0"/>
              <a:t>.</a:t>
            </a:r>
          </a:p>
          <a:p>
            <a:pPr lvl="2"/>
            <a:r>
              <a:rPr lang="en-CA" sz="1800" dirty="0"/>
              <a:t>Using sftp protocol type the command: </a:t>
            </a:r>
            <a:r>
              <a:rPr lang="en-CA" sz="1800" i="1" dirty="0"/>
              <a:t>sftp debian@192.168.7.2</a:t>
            </a:r>
            <a:r>
              <a:rPr lang="en-CA" sz="1800" dirty="0"/>
              <a:t> and send the source code into the beaglebone using the put command: sftp &gt; put filename</a:t>
            </a:r>
            <a:endParaRPr lang="en-US" sz="1800" dirty="0"/>
          </a:p>
          <a:p>
            <a:pPr lvl="2"/>
            <a:r>
              <a:rPr lang="en-CA" sz="1800" dirty="0"/>
              <a:t>Uncompress the file received in beaglebone</a:t>
            </a:r>
            <a:endParaRPr lang="en-US" sz="1800" dirty="0"/>
          </a:p>
          <a:p>
            <a:pPr lvl="2"/>
            <a:r>
              <a:rPr lang="en-CA" sz="1800" dirty="0"/>
              <a:t>Compile the source code sent into beaglebone using GCC </a:t>
            </a:r>
            <a:endParaRPr lang="en-US" sz="1800" dirty="0"/>
          </a:p>
          <a:p>
            <a:pPr lvl="2"/>
            <a:r>
              <a:rPr lang="en-CA" sz="1800" dirty="0"/>
              <a:t>Finally run the source code in beaglebone </a:t>
            </a:r>
            <a:endParaRPr lang="en-US" sz="1800" dirty="0"/>
          </a:p>
          <a:p>
            <a:pPr marL="914400" lvl="2" indent="0">
              <a:buNone/>
            </a:pPr>
            <a:endParaRPr lang="en-US" sz="1200" dirty="0"/>
          </a:p>
          <a:p>
            <a:endParaRPr lang="en-US" dirty="0"/>
          </a:p>
        </p:txBody>
      </p:sp>
    </p:spTree>
    <p:extLst>
      <p:ext uri="{BB962C8B-B14F-4D97-AF65-F5344CB8AC3E}">
        <p14:creationId xmlns:p14="http://schemas.microsoft.com/office/powerpoint/2010/main" val="524893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2" name="Rectangle 5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5" name="Straight Connector 5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Isosceles Triangle 6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5" name="Rectangle 6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49360E29-D6D7-4F8B-A537-52C899382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021" y="928468"/>
            <a:ext cx="8624471" cy="4937760"/>
          </a:xfrm>
          <a:prstGeom prst="rect">
            <a:avLst/>
          </a:prstGeom>
        </p:spPr>
      </p:pic>
    </p:spTree>
    <p:extLst>
      <p:ext uri="{BB962C8B-B14F-4D97-AF65-F5344CB8AC3E}">
        <p14:creationId xmlns:p14="http://schemas.microsoft.com/office/powerpoint/2010/main" val="3176166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BA190-776C-463B-B9AE-768B89F16DF6}"/>
              </a:ext>
            </a:extLst>
          </p:cNvPr>
          <p:cNvSpPr>
            <a:spLocks noGrp="1"/>
          </p:cNvSpPr>
          <p:nvPr>
            <p:ph idx="1"/>
          </p:nvPr>
        </p:nvSpPr>
        <p:spPr>
          <a:xfrm>
            <a:off x="677334" y="278297"/>
            <a:ext cx="8596668" cy="5763066"/>
          </a:xfrm>
        </p:spPr>
        <p:txBody>
          <a:bodyPr/>
          <a:lstStyle/>
          <a:p>
            <a:r>
              <a:rPr lang="en-US" dirty="0"/>
              <a:t>Screenshots of Game of life code used for testing of beaglebone black</a:t>
            </a:r>
          </a:p>
          <a:p>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7D224A06-6FD8-44A9-B379-0F3DF71B5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17" y="942536"/>
            <a:ext cx="9274002" cy="4719000"/>
          </a:xfrm>
          <a:prstGeom prst="rect">
            <a:avLst/>
          </a:prstGeom>
        </p:spPr>
      </p:pic>
    </p:spTree>
    <p:extLst>
      <p:ext uri="{BB962C8B-B14F-4D97-AF65-F5344CB8AC3E}">
        <p14:creationId xmlns:p14="http://schemas.microsoft.com/office/powerpoint/2010/main" val="164593687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otalTime>8</TotalTime>
  <Words>1486</Words>
  <Application>Microsoft Office PowerPoint</Application>
  <PresentationFormat>Widescreen</PresentationFormat>
  <Paragraphs>119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Times New Roman</vt:lpstr>
      <vt:lpstr>Trebuchet MS</vt:lpstr>
      <vt:lpstr>Wingdings 3</vt:lpstr>
      <vt:lpstr>Facet</vt:lpstr>
      <vt:lpstr>EMBEDDED SYSTEM DESIGN PROJECT ESE-4009 TESTING THE HARDWARE COMPONENTS</vt:lpstr>
      <vt:lpstr> IoT based Visitor Counter using Beaglebone Black  </vt:lpstr>
      <vt:lpstr>TESTING OF HARDWARE COMPONENTS</vt:lpstr>
      <vt:lpstr>Beaglebone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Arduino UNO</vt:lpstr>
      <vt:lpstr>PowerPoint Presentation</vt:lpstr>
      <vt:lpstr>PowerPoint Presentation</vt:lpstr>
      <vt:lpstr>Ultrasonic sensor</vt:lpstr>
      <vt:lpstr>PowerPoint Presentation</vt:lpstr>
      <vt:lpstr>PowerPoint Presentation</vt:lpstr>
      <vt:lpstr>Testing code and result</vt:lpstr>
      <vt:lpstr>Temperature Sensor </vt:lpstr>
      <vt:lpstr>Pinout diagram</vt:lpstr>
      <vt:lpstr>PowerPoint Presentation</vt:lpstr>
      <vt:lpstr>PowerPoint Presentation</vt:lpstr>
      <vt:lpstr>LCD (16x2) </vt:lpstr>
      <vt:lpstr>PowerPoint Presentation</vt:lpstr>
      <vt:lpstr>PowerPoint Presentation</vt:lpstr>
      <vt:lpstr>Buzzer</vt:lpstr>
      <vt:lpstr>PowerPoint Presentation</vt:lpstr>
      <vt:lpstr>PowerPoint Presentation</vt:lpstr>
      <vt:lpstr>Wifi module </vt:lpstr>
      <vt:lpstr>PowerPoint Presentation</vt:lpstr>
      <vt:lpstr>DC motor and driver </vt:lpstr>
      <vt:lpstr>PowerPoint Presentation</vt:lpstr>
      <vt:lpstr>PowerPoint Presentation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DESIGN PROJECT ESE-4009 TESTING THE HARDWARE COMPONENTS</dc:title>
  <dc:creator>gurdeepsingh1730@gmail.com</dc:creator>
  <cp:lastModifiedBy>gurdeepsingh1730@gmail.com</cp:lastModifiedBy>
  <cp:revision>2</cp:revision>
  <dcterms:created xsi:type="dcterms:W3CDTF">2020-10-20T11:59:57Z</dcterms:created>
  <dcterms:modified xsi:type="dcterms:W3CDTF">2020-10-20T12:08:49Z</dcterms:modified>
</cp:coreProperties>
</file>